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9" r:id="rId3"/>
    <p:sldId id="297" r:id="rId4"/>
    <p:sldId id="296" r:id="rId5"/>
    <p:sldId id="298" r:id="rId6"/>
    <p:sldId id="299" r:id="rId7"/>
    <p:sldId id="300" r:id="rId8"/>
    <p:sldId id="303" r:id="rId9"/>
    <p:sldId id="301" r:id="rId10"/>
    <p:sldId id="267" r:id="rId11"/>
    <p:sldId id="305" r:id="rId12"/>
    <p:sldId id="304" r:id="rId13"/>
    <p:sldId id="306" r:id="rId14"/>
    <p:sldId id="307" r:id="rId15"/>
    <p:sldId id="308" r:id="rId16"/>
    <p:sldId id="309" r:id="rId17"/>
    <p:sldId id="310" r:id="rId18"/>
    <p:sldId id="30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93" autoAdjust="0"/>
    <p:restoredTop sz="94660"/>
  </p:normalViewPr>
  <p:slideViewPr>
    <p:cSldViewPr>
      <p:cViewPr varScale="1">
        <p:scale>
          <a:sx n="88" d="100"/>
          <a:sy n="88" d="100"/>
        </p:scale>
        <p:origin x="-9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EB0E0-282E-4EE8-BF26-C204A60F8783}" type="datetimeFigureOut">
              <a:rPr lang="en-US" smtClean="0"/>
              <a:t>4/11/2008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7620D-E554-4401-9AE5-5BE8FAE3823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75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155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75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155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75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155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75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155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75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155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75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155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75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155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r">
              <a:defRPr lang="en-US" sz="6000" b="1" i="1" cap="none" spc="0" baseline="0" dirty="0">
                <a:ln w="50800"/>
                <a:solidFill>
                  <a:schemeClr val="bg1">
                    <a:shade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>
              <a:defRPr sz="4000" b="1" cap="small" spc="0" baseline="0">
                <a:ln w="50800"/>
                <a:solidFill>
                  <a:schemeClr val="tx1">
                    <a:lumMod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b="1" cap="small" spc="0" baseline="0">
                <a:ln w="50800"/>
                <a:solidFill>
                  <a:schemeClr val="tx1">
                    <a:lumMod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b="1" cap="small" spc="0" baseline="0">
                <a:ln w="50800"/>
                <a:solidFill>
                  <a:schemeClr val="tx1">
                    <a:lumMod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6763F4-5CBC-4B09-8F6E-346FCCD2DCC2}" type="datetimeFigureOut">
              <a:rPr lang="en-US" smtClean="0"/>
              <a:pPr/>
              <a:t>4/11/2008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952936" cy="230124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sz="6000" i="1" smtClean="0"/>
              <a:t>Module </a:t>
            </a:r>
            <a:r>
              <a:rPr sz="6000" i="1" smtClean="0"/>
              <a:t>2, Part 2</a:t>
            </a:r>
            <a:r>
              <a:rPr sz="6000" i="1" smtClean="0"/>
              <a:t/>
            </a:r>
            <a:br>
              <a:rPr sz="6000" i="1" smtClean="0"/>
            </a:br>
            <a:r>
              <a:rPr sz="4900" i="1" smtClean="0"/>
              <a:t>The </a:t>
            </a:r>
            <a:r>
              <a:rPr sz="4900" i="1" smtClean="0"/>
              <a:t>OSSTMM for Managers</a:t>
            </a:r>
            <a:endParaRPr lang="en-US" sz="6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Heorot.net</a:t>
            </a:r>
            <a:endParaRPr lang="en-US" dirty="0"/>
          </a:p>
        </p:txBody>
      </p:sp>
      <p:pic>
        <p:nvPicPr>
          <p:cNvPr id="2355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OSSTMM – Rules of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Rules of Engagement </a:t>
            </a:r>
            <a:r>
              <a:rPr lang="en-US" sz="1600" dirty="0" smtClean="0"/>
              <a:t>(see page 19, OSSTMM)</a:t>
            </a:r>
            <a:endParaRPr lang="en-US" dirty="0" smtClean="0"/>
          </a:p>
          <a:p>
            <a:pPr lvl="1"/>
            <a:r>
              <a:rPr lang="en-US" dirty="0" smtClean="0"/>
              <a:t>Do’s and Don'ts</a:t>
            </a:r>
          </a:p>
          <a:p>
            <a:pPr lvl="2"/>
            <a:r>
              <a:rPr lang="en-US" dirty="0" smtClean="0"/>
              <a:t>Sales &amp; Marketing</a:t>
            </a:r>
          </a:p>
          <a:p>
            <a:pPr lvl="2"/>
            <a:r>
              <a:rPr lang="en-US" dirty="0" smtClean="0"/>
              <a:t>Assessment / Estimated Delivery</a:t>
            </a:r>
          </a:p>
          <a:p>
            <a:pPr lvl="2"/>
            <a:r>
              <a:rPr lang="en-US" dirty="0" smtClean="0"/>
              <a:t>Contracts and Negotiations</a:t>
            </a:r>
          </a:p>
          <a:p>
            <a:pPr lvl="2"/>
            <a:r>
              <a:rPr lang="en-US" dirty="0" smtClean="0"/>
              <a:t>*Scope Definition</a:t>
            </a:r>
          </a:p>
          <a:p>
            <a:pPr lvl="2"/>
            <a:r>
              <a:rPr lang="en-US" dirty="0" smtClean="0"/>
              <a:t>*Test Plan</a:t>
            </a:r>
          </a:p>
          <a:p>
            <a:pPr lvl="2"/>
            <a:r>
              <a:rPr lang="en-US" dirty="0" smtClean="0"/>
              <a:t>*Test Process</a:t>
            </a:r>
          </a:p>
          <a:p>
            <a:pPr lvl="2"/>
            <a:r>
              <a:rPr lang="en-US" dirty="0" smtClean="0"/>
              <a:t>*Reporting</a:t>
            </a:r>
          </a:p>
          <a:p>
            <a:pPr algn="r"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sz="2000" dirty="0" smtClean="0"/>
              <a:t>*Required for successful completion of the PTE	</a:t>
            </a:r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OSSTMM – Rules of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Rules of Engagement </a:t>
            </a:r>
            <a:r>
              <a:rPr lang="en-US" sz="1600" dirty="0" smtClean="0"/>
              <a:t>(see page 19, OSSTMM)</a:t>
            </a:r>
            <a:endParaRPr lang="en-US" dirty="0" smtClean="0"/>
          </a:p>
          <a:p>
            <a:pPr lvl="1"/>
            <a:r>
              <a:rPr lang="en-US" dirty="0" smtClean="0"/>
              <a:t>Do’s and Don'ts</a:t>
            </a:r>
          </a:p>
          <a:p>
            <a:pPr lvl="2"/>
            <a:r>
              <a:rPr lang="en-US" dirty="0" smtClean="0"/>
              <a:t>Sales &amp; Marketing</a:t>
            </a:r>
          </a:p>
          <a:p>
            <a:pPr lvl="2"/>
            <a:r>
              <a:rPr lang="en-US" dirty="0" smtClean="0"/>
              <a:t>Assessment / Estimated Delivery</a:t>
            </a:r>
          </a:p>
          <a:p>
            <a:pPr lvl="2"/>
            <a:r>
              <a:rPr lang="en-US" dirty="0" smtClean="0"/>
              <a:t>Contracts and Negotiations</a:t>
            </a:r>
          </a:p>
          <a:p>
            <a:pPr lvl="2"/>
            <a:r>
              <a:rPr lang="en-US" dirty="0" smtClean="0"/>
              <a:t>*Scope Definition</a:t>
            </a:r>
          </a:p>
          <a:p>
            <a:pPr lvl="2"/>
            <a:r>
              <a:rPr lang="en-US" dirty="0" smtClean="0"/>
              <a:t>*Test Plan</a:t>
            </a:r>
          </a:p>
          <a:p>
            <a:pPr lvl="2"/>
            <a:r>
              <a:rPr lang="en-US" dirty="0" smtClean="0"/>
              <a:t>*Test Process</a:t>
            </a:r>
          </a:p>
          <a:p>
            <a:pPr lvl="2"/>
            <a:r>
              <a:rPr lang="en-US" dirty="0" smtClean="0"/>
              <a:t>*Reporting</a:t>
            </a:r>
          </a:p>
          <a:p>
            <a:pPr algn="r"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sz="2000" dirty="0" smtClean="0"/>
              <a:t>*Required for successful completion of the PTE	</a:t>
            </a:r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OSSTMM – Rules of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of Engagement</a:t>
            </a:r>
          </a:p>
          <a:p>
            <a:pPr lvl="2"/>
            <a:r>
              <a:rPr lang="en-US" dirty="0" smtClean="0"/>
              <a:t>Scope Definition</a:t>
            </a:r>
          </a:p>
          <a:p>
            <a:pPr lvl="2"/>
            <a:r>
              <a:rPr lang="en-US" dirty="0" smtClean="0"/>
              <a:t>Test Plan</a:t>
            </a:r>
          </a:p>
          <a:p>
            <a:pPr lvl="2"/>
            <a:r>
              <a:rPr lang="en-US" dirty="0" smtClean="0"/>
              <a:t>Test Process</a:t>
            </a:r>
          </a:p>
          <a:p>
            <a:pPr lvl="2"/>
            <a:r>
              <a:rPr lang="en-US" dirty="0" smtClean="0"/>
              <a:t>Reporting</a:t>
            </a:r>
          </a:p>
          <a:p>
            <a:r>
              <a:rPr lang="en-US" dirty="0" smtClean="0"/>
              <a:t>Risk Assessment</a:t>
            </a:r>
          </a:p>
          <a:p>
            <a:r>
              <a:rPr lang="en-US" dirty="0" smtClean="0"/>
              <a:t>Security Metrics</a:t>
            </a:r>
            <a:endParaRPr lang="en-US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Each topic is covered in separate video presentations.</a:t>
            </a:r>
            <a:r>
              <a:rPr lang="en-US" sz="2200" dirty="0" smtClean="0"/>
              <a:t>	</a:t>
            </a:r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OSSTMM – 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needs to be protected:</a:t>
            </a:r>
          </a:p>
          <a:p>
            <a:pPr lvl="1"/>
            <a:r>
              <a:rPr lang="en-US" sz="2800" dirty="0" smtClean="0"/>
              <a:t>People</a:t>
            </a:r>
          </a:p>
          <a:p>
            <a:pPr lvl="1"/>
            <a:r>
              <a:rPr lang="en-US" sz="2800" dirty="0" smtClean="0"/>
              <a:t>Culture information</a:t>
            </a:r>
          </a:p>
          <a:p>
            <a:pPr lvl="1"/>
            <a:r>
              <a:rPr lang="en-US" sz="2800" dirty="0" smtClean="0"/>
              <a:t>Processes</a:t>
            </a:r>
          </a:p>
          <a:p>
            <a:pPr lvl="1"/>
            <a:r>
              <a:rPr lang="en-US" sz="2800" dirty="0" smtClean="0"/>
              <a:t>Business</a:t>
            </a:r>
          </a:p>
          <a:p>
            <a:pPr lvl="1"/>
            <a:r>
              <a:rPr lang="en-US" sz="2800" dirty="0" smtClean="0"/>
              <a:t>Image</a:t>
            </a:r>
          </a:p>
          <a:p>
            <a:pPr lvl="1"/>
            <a:r>
              <a:rPr lang="en-US" sz="2800" dirty="0" smtClean="0"/>
              <a:t>I</a:t>
            </a:r>
            <a:r>
              <a:rPr lang="en-US" sz="2800" dirty="0" smtClean="0"/>
              <a:t>ntellectual property</a:t>
            </a:r>
          </a:p>
          <a:p>
            <a:pPr lvl="1"/>
            <a:r>
              <a:rPr lang="en-US" sz="2800" dirty="0" smtClean="0"/>
              <a:t>L</a:t>
            </a:r>
            <a:r>
              <a:rPr lang="en-US" sz="2800" dirty="0" smtClean="0"/>
              <a:t>egal rights</a:t>
            </a:r>
          </a:p>
          <a:p>
            <a:pPr lvl="1"/>
            <a:r>
              <a:rPr lang="en-US" sz="2800" dirty="0" smtClean="0"/>
              <a:t>I</a:t>
            </a:r>
            <a:r>
              <a:rPr lang="en-US" sz="2800" dirty="0" smtClean="0"/>
              <a:t>ntellectual capital</a:t>
            </a: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OSSTMM – 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Four Categories of Concern:</a:t>
            </a:r>
          </a:p>
          <a:p>
            <a:pPr lvl="1"/>
            <a:r>
              <a:rPr lang="en-US" smtClean="0"/>
              <a:t>Safety</a:t>
            </a:r>
          </a:p>
          <a:p>
            <a:pPr lvl="1"/>
            <a:r>
              <a:rPr lang="en-US" smtClean="0"/>
              <a:t>Privacy</a:t>
            </a:r>
          </a:p>
          <a:p>
            <a:pPr lvl="1"/>
            <a:r>
              <a:rPr lang="en-US" smtClean="0"/>
              <a:t>Practicality</a:t>
            </a:r>
          </a:p>
          <a:p>
            <a:pPr lvl="1"/>
            <a:r>
              <a:rPr lang="en-US" smtClean="0"/>
              <a:t>Usability</a:t>
            </a:r>
          </a:p>
          <a:p>
            <a:r>
              <a:rPr lang="en-US" smtClean="0"/>
              <a:t>“Perfect Security” </a:t>
            </a:r>
            <a:endParaRPr lang="en-US" dirty="0" smtClean="0"/>
          </a:p>
          <a:p>
            <a:pPr lvl="1"/>
            <a:r>
              <a:rPr lang="en-US" smtClean="0"/>
              <a:t>Theoretical</a:t>
            </a:r>
          </a:p>
          <a:p>
            <a:pPr lvl="1"/>
            <a:r>
              <a:rPr lang="en-US" smtClean="0"/>
              <a:t>Personal note:</a:t>
            </a:r>
            <a:br>
              <a:rPr lang="en-US" smtClean="0"/>
            </a:br>
            <a:r>
              <a:rPr lang="en-US" smtClean="0"/>
              <a:t>	“Need to meet business objectives”</a:t>
            </a:r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OSSTMM </a:t>
            </a:r>
            <a:r>
              <a:rPr lang="en-US" smtClean="0"/>
              <a:t>– Security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Three areas of concern:</a:t>
            </a:r>
          </a:p>
          <a:p>
            <a:pPr lvl="1"/>
            <a:r>
              <a:rPr lang="en-US" smtClean="0"/>
              <a:t>Operations</a:t>
            </a:r>
          </a:p>
          <a:p>
            <a:pPr lvl="2"/>
            <a:r>
              <a:rPr lang="en-US" smtClean="0"/>
              <a:t>Visibility, Trust, Access</a:t>
            </a:r>
          </a:p>
          <a:p>
            <a:pPr lvl="1"/>
            <a:r>
              <a:rPr lang="en-US" smtClean="0"/>
              <a:t>Controls</a:t>
            </a:r>
          </a:p>
          <a:p>
            <a:pPr lvl="2"/>
            <a:r>
              <a:rPr lang="en-US" smtClean="0"/>
              <a:t>Authentication, Indemnification, Subjugation, Continuity, Resistance, Non-repudiation, Confidentiality, Privacy, Integrity, Alarm</a:t>
            </a:r>
          </a:p>
          <a:p>
            <a:pPr lvl="1"/>
            <a:r>
              <a:rPr lang="en-US" smtClean="0"/>
              <a:t>Limitations</a:t>
            </a:r>
          </a:p>
          <a:p>
            <a:pPr lvl="2"/>
            <a:r>
              <a:rPr lang="en-US" smtClean="0"/>
              <a:t>Vulnerability, Weakness, Concern, Exposure, Anomaly</a:t>
            </a:r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OSSTMM </a:t>
            </a:r>
            <a:r>
              <a:rPr lang="en-US" smtClean="0"/>
              <a:t>– Security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smtClean="0"/>
              <a:t>Count the values within each area</a:t>
            </a:r>
          </a:p>
          <a:p>
            <a:pPr marL="852678" lvl="1" indent="-514350"/>
            <a:r>
              <a:rPr lang="en-US" smtClean="0"/>
              <a:t>Operations = number of targets</a:t>
            </a:r>
          </a:p>
          <a:p>
            <a:pPr marL="852678" lvl="1" indent="-514350"/>
            <a:r>
              <a:rPr lang="en-US" smtClean="0"/>
              <a:t>Controls = number of instances</a:t>
            </a:r>
          </a:p>
          <a:p>
            <a:pPr marL="852678" lvl="1" indent="-514350"/>
            <a:r>
              <a:rPr lang="en-US" smtClean="0"/>
              <a:t>Limitations = number of flaws</a:t>
            </a:r>
          </a:p>
          <a:p>
            <a:pPr marL="550926" indent="-514350">
              <a:buFont typeface="+mj-lt"/>
              <a:buAutoNum type="arabicPeriod"/>
            </a:pPr>
            <a:r>
              <a:rPr lang="en-US" smtClean="0"/>
              <a:t>Create a delta for each</a:t>
            </a:r>
          </a:p>
          <a:p>
            <a:pPr marL="852678" lvl="1" indent="-514350"/>
            <a:r>
              <a:rPr lang="en-US" smtClean="0"/>
              <a:t>In this case, a percentage for each</a:t>
            </a:r>
          </a:p>
          <a:p>
            <a:pPr marL="550926" indent="-514350">
              <a:buFont typeface="+mj-lt"/>
              <a:buAutoNum type="arabicPeriod"/>
            </a:pPr>
            <a:r>
              <a:rPr lang="en-US" smtClean="0"/>
              <a:t>Obtain the “Actual Delta”</a:t>
            </a:r>
          </a:p>
          <a:p>
            <a:pPr marL="852678" lvl="1" indent="-514350"/>
            <a:r>
              <a:rPr lang="en-US" smtClean="0"/>
              <a:t>∆Op + ∆Con - ∆Lim = ∆Actual</a:t>
            </a:r>
          </a:p>
          <a:p>
            <a:pPr marL="550926" indent="-514350">
              <a:buFont typeface="+mj-lt"/>
              <a:buAutoNum type="arabicPeriod"/>
            </a:pPr>
            <a:r>
              <a:rPr lang="en-US" smtClean="0"/>
              <a:t>Combine Hashes of all three area to obtain the “Risk Assessment Value” (RAV)</a:t>
            </a:r>
          </a:p>
          <a:p>
            <a:pPr marL="852678" lvl="1" indent="-514350">
              <a:buNone/>
            </a:pPr>
            <a:endParaRPr lang="en-US" smtClean="0"/>
          </a:p>
          <a:p>
            <a:pPr marL="852678" lvl="1" indent="-514350">
              <a:buNone/>
            </a:pPr>
            <a:r>
              <a:rPr lang="en-US" smtClean="0"/>
              <a:t>http</a:t>
            </a:r>
            <a:r>
              <a:rPr lang="en-US" smtClean="0"/>
              <a:t>://www.isecom.org/research/ravs.shtml</a:t>
            </a:r>
          </a:p>
          <a:p>
            <a:pPr marL="852678" lvl="1" indent="-514350"/>
            <a:endParaRPr lang="en-US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OSSTMM </a:t>
            </a:r>
            <a:r>
              <a:rPr lang="en-US" smtClean="0"/>
              <a:t>– Security Metrics</a:t>
            </a:r>
            <a:endParaRPr lang="en-US" dirty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1" y="1143000"/>
            <a:ext cx="6096000" cy="518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– Module 2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managerial tasks and responsibilities within the OSSTMM</a:t>
            </a:r>
          </a:p>
          <a:p>
            <a:r>
              <a:rPr lang="en-US" dirty="0" smtClean="0"/>
              <a:t>Identify legal requirements and how the OSSTMM meets these requirements</a:t>
            </a:r>
          </a:p>
          <a:p>
            <a:r>
              <a:rPr lang="en-US" dirty="0" smtClean="0"/>
              <a:t>Understand Rules </a:t>
            </a:r>
            <a:r>
              <a:rPr lang="en-US" dirty="0" smtClean="0"/>
              <a:t>of Engagement</a:t>
            </a:r>
          </a:p>
          <a:p>
            <a:r>
              <a:rPr lang="en-US" dirty="0" smtClean="0"/>
              <a:t>Become familiar with terminology</a:t>
            </a:r>
          </a:p>
          <a:p>
            <a:r>
              <a:rPr lang="en-US" dirty="0" smtClean="0"/>
              <a:t>Identify what </a:t>
            </a:r>
            <a:r>
              <a:rPr lang="en-US" dirty="0" smtClean="0"/>
              <a:t>is “good security practices”</a:t>
            </a:r>
          </a:p>
          <a:p>
            <a:r>
              <a:rPr lang="en-US" dirty="0" smtClean="0"/>
              <a:t>Security metrics</a:t>
            </a:r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Understand </a:t>
            </a:r>
            <a:r>
              <a:rPr lang="en-US" dirty="0" smtClean="0"/>
              <a:t>managerial tasks and responsibilities within the OSSTMM</a:t>
            </a:r>
          </a:p>
          <a:p>
            <a:r>
              <a:rPr lang="en-US" dirty="0" smtClean="0"/>
              <a:t>Identify legal requirements and how the OSSTMM meets these requirements</a:t>
            </a:r>
          </a:p>
          <a:p>
            <a:r>
              <a:rPr lang="en-US" dirty="0" smtClean="0"/>
              <a:t>Create Rules of Engagement</a:t>
            </a:r>
          </a:p>
          <a:p>
            <a:r>
              <a:rPr lang="en-US" dirty="0" smtClean="0"/>
              <a:t>Become familiar with terminology</a:t>
            </a:r>
          </a:p>
          <a:p>
            <a:r>
              <a:rPr lang="en-US" dirty="0" smtClean="0"/>
              <a:t>Understand what is “good security practices”</a:t>
            </a:r>
          </a:p>
          <a:p>
            <a:r>
              <a:rPr lang="en-US" dirty="0" smtClean="0"/>
              <a:t>Create metrics</a:t>
            </a:r>
          </a:p>
          <a:p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093788" y="98425"/>
            <a:ext cx="7772400" cy="1341438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OSSTMM - Structure</a:t>
            </a:r>
            <a:endParaRPr lang="en-GB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335463"/>
          </a:xfrm>
        </p:spPr>
        <p:txBody>
          <a:bodyPr lIns="90000" tIns="46800" rIns="90000" bIns="46800">
            <a:normAutofit/>
          </a:bodyPr>
          <a:lstStyle/>
          <a:p>
            <a:pPr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For Managers and Project Managers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Document Scope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Compliance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Rules of Engagement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Process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Security Map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Risk Assessment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Security Metrics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Heorot.net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093788" y="98425"/>
            <a:ext cx="7772400" cy="1341438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OSSTMM – Document Scope</a:t>
            </a:r>
            <a:endParaRPr lang="en-GB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335463"/>
          </a:xfrm>
        </p:spPr>
        <p:txBody>
          <a:bodyPr lIns="90000" tIns="46800" rIns="90000" bIns="46800">
            <a:normAutofit/>
          </a:bodyPr>
          <a:lstStyle/>
          <a:p>
            <a:pPr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Primary purpose:</a:t>
            </a:r>
          </a:p>
          <a:p>
            <a:pPr lvl="2"/>
            <a:r>
              <a:rPr lang="en-GB" dirty="0" smtClean="0"/>
              <a:t>“</a:t>
            </a:r>
            <a:r>
              <a:rPr lang="en-US" dirty="0" smtClean="0"/>
              <a:t>…to </a:t>
            </a:r>
            <a:r>
              <a:rPr lang="en-US" dirty="0" smtClean="0"/>
              <a:t>provide a scientific methodology for the </a:t>
            </a:r>
            <a:r>
              <a:rPr lang="en-US" dirty="0" smtClean="0"/>
              <a:t>accurate characterization </a:t>
            </a:r>
            <a:r>
              <a:rPr lang="en-US" dirty="0" smtClean="0"/>
              <a:t>of security through examination and correlation in a consistent and reliable </a:t>
            </a:r>
            <a:r>
              <a:rPr lang="en-US" dirty="0" smtClean="0"/>
              <a:t>way.”</a:t>
            </a:r>
          </a:p>
          <a:p>
            <a:r>
              <a:rPr lang="en-GB" dirty="0" smtClean="0"/>
              <a:t>Secondary purpose:</a:t>
            </a:r>
          </a:p>
          <a:p>
            <a:pPr lvl="2"/>
            <a:r>
              <a:rPr lang="en-GB" dirty="0" smtClean="0"/>
              <a:t>“</a:t>
            </a:r>
            <a:r>
              <a:rPr lang="en-US" dirty="0" smtClean="0"/>
              <a:t>provide guidelines which when followed will allow the auditor to perform </a:t>
            </a:r>
            <a:r>
              <a:rPr lang="en-US" dirty="0" smtClean="0"/>
              <a:t>a certified </a:t>
            </a:r>
            <a:r>
              <a:rPr lang="en-US" dirty="0" smtClean="0"/>
              <a:t>OSSTMM </a:t>
            </a:r>
            <a:r>
              <a:rPr lang="en-US" dirty="0" smtClean="0"/>
              <a:t>audit”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Heorot.net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093788" y="98425"/>
            <a:ext cx="7772400" cy="1341438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OSSTMM – Document Scope</a:t>
            </a:r>
            <a:endParaRPr lang="en-GB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4495800" cy="4335463"/>
          </a:xfrm>
        </p:spPr>
        <p:txBody>
          <a:bodyPr lIns="90000" tIns="46800" rIns="90000" bIns="46800">
            <a:normAutofit/>
          </a:bodyPr>
          <a:lstStyle/>
          <a:p>
            <a:r>
              <a:rPr lang="en-US" dirty="0" smtClean="0"/>
              <a:t>Requirements for Accreditation</a:t>
            </a:r>
          </a:p>
          <a:p>
            <a:pPr lvl="1"/>
            <a:r>
              <a:rPr lang="en-US" dirty="0" smtClean="0"/>
              <a:t>Signed by </a:t>
            </a:r>
            <a:r>
              <a:rPr lang="en-US" dirty="0" smtClean="0"/>
              <a:t>the </a:t>
            </a:r>
            <a:r>
              <a:rPr lang="en-US" dirty="0" smtClean="0"/>
              <a:t>tester/analyst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eet </a:t>
            </a:r>
            <a:r>
              <a:rPr lang="en-US" dirty="0" smtClean="0"/>
              <a:t>the reporting </a:t>
            </a:r>
            <a:r>
              <a:rPr lang="en-US" dirty="0" smtClean="0"/>
              <a:t>requirements</a:t>
            </a:r>
            <a:endParaRPr lang="en-US" dirty="0" smtClean="0"/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nonymized</a:t>
            </a:r>
            <a:r>
              <a:rPr lang="en-US" dirty="0" smtClean="0"/>
              <a:t> report</a:t>
            </a:r>
            <a:endParaRPr lang="en-US" dirty="0" smtClean="0"/>
          </a:p>
          <a:p>
            <a:pPr lvl="2"/>
            <a:r>
              <a:rPr lang="en-US" dirty="0" smtClean="0"/>
              <a:t>What was tested</a:t>
            </a:r>
          </a:p>
          <a:p>
            <a:pPr lvl="2"/>
            <a:r>
              <a:rPr lang="en-US" dirty="0" smtClean="0"/>
              <a:t>What was </a:t>
            </a:r>
            <a:r>
              <a:rPr lang="en-US" i="1" dirty="0" smtClean="0"/>
              <a:t>not</a:t>
            </a:r>
            <a:r>
              <a:rPr lang="en-US" dirty="0" smtClean="0"/>
              <a:t> </a:t>
            </a:r>
            <a:r>
              <a:rPr lang="en-US" dirty="0" smtClean="0"/>
              <a:t>tested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Heorot.net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905000"/>
            <a:ext cx="3038354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093788" y="98425"/>
            <a:ext cx="7772400" cy="1341438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OSSTMM – Document Scope</a:t>
            </a:r>
            <a:endParaRPr lang="en-GB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153400" cy="4335463"/>
          </a:xfrm>
        </p:spPr>
        <p:txBody>
          <a:bodyPr lIns="90000" tIns="46800" rIns="90000" bIns="46800">
            <a:normAutofit/>
          </a:bodyPr>
          <a:lstStyle/>
          <a:p>
            <a:pPr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Pr</a:t>
            </a:r>
            <a:r>
              <a:rPr lang="en-US" dirty="0" smtClean="0"/>
              <a:t>ofessional</a:t>
            </a:r>
            <a:r>
              <a:rPr lang="en-US" dirty="0" smtClean="0"/>
              <a:t> Certifications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OPST </a:t>
            </a:r>
            <a:r>
              <a:rPr lang="en-US" dirty="0" smtClean="0"/>
              <a:t>- OSSTMM </a:t>
            </a:r>
            <a:r>
              <a:rPr lang="en-US" dirty="0" smtClean="0"/>
              <a:t>Professional Security </a:t>
            </a:r>
            <a:r>
              <a:rPr lang="en-US" dirty="0" smtClean="0"/>
              <a:t>Tester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http://www.opst.org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OPSA </a:t>
            </a:r>
            <a:r>
              <a:rPr lang="en-US" dirty="0" smtClean="0"/>
              <a:t>- OSSTMM </a:t>
            </a:r>
            <a:r>
              <a:rPr lang="en-US" dirty="0" smtClean="0"/>
              <a:t>Professional Security </a:t>
            </a:r>
            <a:r>
              <a:rPr lang="en-US" dirty="0" smtClean="0"/>
              <a:t>Analyst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http://www.opsa.org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OPSE - OSSTMM </a:t>
            </a:r>
            <a:r>
              <a:rPr lang="en-US" dirty="0" smtClean="0"/>
              <a:t>Professional Security </a:t>
            </a:r>
            <a:r>
              <a:rPr lang="en-US" dirty="0" smtClean="0"/>
              <a:t>Expert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http://www.opse.org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OWSE - </a:t>
            </a:r>
            <a:r>
              <a:rPr lang="en-US" dirty="0" smtClean="0"/>
              <a:t>OSSTMM Wireless Security </a:t>
            </a:r>
            <a:r>
              <a:rPr lang="en-US" dirty="0" smtClean="0"/>
              <a:t>Expert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http://www.owse.org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Heorot.net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093788" y="98425"/>
            <a:ext cx="7772400" cy="1341438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OSSTMM – Document Scope</a:t>
            </a:r>
            <a:endParaRPr lang="en-GB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153400" cy="4335463"/>
          </a:xfrm>
        </p:spPr>
        <p:txBody>
          <a:bodyPr lIns="90000" tIns="46800" rIns="90000" bIns="46800">
            <a:normAutofit/>
          </a:bodyPr>
          <a:lstStyle/>
          <a:p>
            <a:pPr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Terminology – Security Test Types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Blind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Double Blind (Black Box)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Grey Box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Double Grey Box (White Box)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Tandem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Reversal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Heorot.net</a:t>
            </a:r>
          </a:p>
        </p:txBody>
      </p:sp>
      <p:pic>
        <p:nvPicPr>
          <p:cNvPr id="5" name="Picture 2" descr="http://heorot.net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OSSTMM – Process</a:t>
            </a:r>
            <a:endParaRPr lang="en-GB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7010400" cy="4525963"/>
          </a:xfrm>
        </p:spPr>
        <p:txBody>
          <a:bodyPr lIns="90000" tIns="46800" rIns="90000" bIns="46800">
            <a:normAutofit/>
          </a:bodyPr>
          <a:lstStyle/>
          <a:p>
            <a:pPr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Terminology –Error Types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 smtClean="0"/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Well-known terms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False Positive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False Negative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Human </a:t>
            </a:r>
            <a:r>
              <a:rPr lang="en-US" dirty="0" smtClean="0"/>
              <a:t>Error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Falsification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Sampling </a:t>
            </a:r>
            <a:r>
              <a:rPr lang="en-US" dirty="0" smtClean="0"/>
              <a:t>Error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Constraint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lnSpc>
                <a:spcPct val="93000"/>
              </a:lnSpc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600" dirty="0" smtClean="0"/>
          </a:p>
          <a:p>
            <a:pPr lvl="1">
              <a:lnSpc>
                <a:spcPct val="93000"/>
              </a:lnSpc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 smtClean="0"/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Other </a:t>
            </a:r>
            <a:r>
              <a:rPr lang="en-US" dirty="0" smtClean="0"/>
              <a:t>Terms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Grey Positive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Grey Negative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Specter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Indiscretion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Entropy Error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Propagation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Heorot.net</a:t>
            </a:r>
          </a:p>
        </p:txBody>
      </p:sp>
      <p:pic>
        <p:nvPicPr>
          <p:cNvPr id="5" name="Picture 2" descr="http://heorot.net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093788" y="98425"/>
            <a:ext cx="7772400" cy="1341438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OSSTMM – Compliance</a:t>
            </a:r>
            <a:endParaRPr lang="en-GB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153400" cy="4335463"/>
          </a:xfrm>
        </p:spPr>
        <p:txBody>
          <a:bodyPr lIns="90000" tIns="46800" rIns="90000" bIns="46800">
            <a:normAutofit fontScale="70000" lnSpcReduction="20000"/>
          </a:bodyPr>
          <a:lstStyle/>
          <a:p>
            <a:pPr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Legal Compliance</a:t>
            </a:r>
          </a:p>
          <a:p>
            <a:pPr lvl="1"/>
            <a:r>
              <a:rPr lang="en-US" sz="2800" dirty="0" smtClean="0"/>
              <a:t>U.S</a:t>
            </a:r>
            <a:r>
              <a:rPr lang="en-US" sz="2800" dirty="0" smtClean="0"/>
              <a:t>. Gramm-Leach-Bliley Act (</a:t>
            </a:r>
            <a:r>
              <a:rPr lang="en-US" sz="2800" dirty="0" smtClean="0"/>
              <a:t>GLBA)</a:t>
            </a:r>
          </a:p>
          <a:p>
            <a:pPr lvl="1"/>
            <a:r>
              <a:rPr lang="en-US" sz="3200" dirty="0" smtClean="0"/>
              <a:t>U.S</a:t>
            </a:r>
            <a:r>
              <a:rPr lang="en-US" sz="3200" dirty="0" smtClean="0"/>
              <a:t>. Sarbanes-Oxley Act (</a:t>
            </a:r>
            <a:r>
              <a:rPr lang="en-US" sz="3200" dirty="0" smtClean="0"/>
              <a:t>SOX)</a:t>
            </a:r>
          </a:p>
          <a:p>
            <a:pPr lvl="1"/>
            <a:r>
              <a:rPr lang="en-US" sz="3200" dirty="0" smtClean="0"/>
              <a:t>Health </a:t>
            </a:r>
            <a:r>
              <a:rPr lang="en-US" sz="3200" dirty="0" smtClean="0"/>
              <a:t>Insurance Portability and Accountability Act of 1996 (HIPAA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Others listed:</a:t>
            </a:r>
          </a:p>
          <a:p>
            <a:pPr lvl="2"/>
            <a:r>
              <a:rPr lang="en-US" dirty="0" smtClean="0"/>
              <a:t>California </a:t>
            </a:r>
            <a:r>
              <a:rPr lang="en-US" dirty="0" smtClean="0"/>
              <a:t>Individual Privacy Senate Bill - SB1386</a:t>
            </a:r>
          </a:p>
          <a:p>
            <a:pPr lvl="2"/>
            <a:r>
              <a:rPr lang="en-US" dirty="0" smtClean="0"/>
              <a:t>USA </a:t>
            </a:r>
            <a:r>
              <a:rPr lang="en-US" dirty="0" smtClean="0"/>
              <a:t>Government Information Security Reform Act of 2000 section 3534(a)(1)(A</a:t>
            </a:r>
            <a:r>
              <a:rPr lang="en-US" dirty="0" smtClean="0"/>
              <a:t>) OCR </a:t>
            </a:r>
            <a:r>
              <a:rPr lang="en-US" dirty="0" smtClean="0"/>
              <a:t>HIPAA Privacy TA 164.502E.001, Business Associates [45 CFR §§ 160.103, 164.502(e</a:t>
            </a:r>
            <a:r>
              <a:rPr lang="en-US" dirty="0" smtClean="0"/>
              <a:t>), 164.514(e</a:t>
            </a:r>
            <a:r>
              <a:rPr lang="en-US" dirty="0" smtClean="0"/>
              <a:t>)]</a:t>
            </a:r>
          </a:p>
          <a:p>
            <a:pPr lvl="2"/>
            <a:r>
              <a:rPr lang="en-US" dirty="0" smtClean="0"/>
              <a:t>OCR </a:t>
            </a:r>
            <a:r>
              <a:rPr lang="en-US" dirty="0" smtClean="0"/>
              <a:t>HIPAA Privacy TA 164.514E.001, Health-Related Communications and Marketing [45 CFR §§</a:t>
            </a:r>
          </a:p>
          <a:p>
            <a:pPr lvl="2"/>
            <a:r>
              <a:rPr lang="en-US" dirty="0" smtClean="0"/>
              <a:t>164.501, 164.514(e</a:t>
            </a:r>
            <a:r>
              <a:rPr lang="en-US" dirty="0" smtClean="0"/>
              <a:t>)]</a:t>
            </a:r>
          </a:p>
          <a:p>
            <a:pPr lvl="2"/>
            <a:r>
              <a:rPr lang="en-US" dirty="0" smtClean="0"/>
              <a:t>OCR </a:t>
            </a:r>
            <a:r>
              <a:rPr lang="en-US" dirty="0" smtClean="0"/>
              <a:t>HIPAA Privacy TA 164.502B.001, Minimum Necessary [45 CFR §§ 164.502(b), 164.514(d</a:t>
            </a:r>
            <a:r>
              <a:rPr lang="en-US" dirty="0" smtClean="0"/>
              <a:t>)]</a:t>
            </a:r>
          </a:p>
          <a:p>
            <a:pPr lvl="2"/>
            <a:r>
              <a:rPr lang="en-US" dirty="0" smtClean="0"/>
              <a:t>OCR </a:t>
            </a:r>
            <a:r>
              <a:rPr lang="en-US" dirty="0" smtClean="0"/>
              <a:t>HIPAA Privacy TA 164.501.002, Payment [45 CFR 164.501]</a:t>
            </a:r>
            <a:endParaRPr lang="en-US" sz="9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Heorot.net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4497</TotalTime>
  <Words>682</Words>
  <Application>Microsoft Office PowerPoint</Application>
  <PresentationFormat>On-screen Show (4:3)</PresentationFormat>
  <Paragraphs>165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Technic</vt:lpstr>
      <vt:lpstr>Module 2, Part 2 The OSSTMM for Managers</vt:lpstr>
      <vt:lpstr>Objectives</vt:lpstr>
      <vt:lpstr>OSSTMM - Structure</vt:lpstr>
      <vt:lpstr>OSSTMM – Document Scope</vt:lpstr>
      <vt:lpstr>OSSTMM – Document Scope</vt:lpstr>
      <vt:lpstr>OSSTMM – Document Scope</vt:lpstr>
      <vt:lpstr>OSSTMM – Document Scope</vt:lpstr>
      <vt:lpstr>OSSTMM – Process</vt:lpstr>
      <vt:lpstr>OSSTMM – Compliance</vt:lpstr>
      <vt:lpstr>OSSTMM – Rules of Engagement</vt:lpstr>
      <vt:lpstr>OSSTMM – Rules of Engagement</vt:lpstr>
      <vt:lpstr>OSSTMM – Rules of Engagement</vt:lpstr>
      <vt:lpstr>OSSTMM – Risk Assessment</vt:lpstr>
      <vt:lpstr>OSSTMM – Risk Assessment</vt:lpstr>
      <vt:lpstr>OSSTMM – Security Metrics</vt:lpstr>
      <vt:lpstr>OSSTMM – Security Metrics</vt:lpstr>
      <vt:lpstr>OSSTMM – Security Metrics</vt:lpstr>
      <vt:lpstr>Conclusion – Module 2 Part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Wilhelm</dc:creator>
  <cp:lastModifiedBy>Thomas Wilhelm</cp:lastModifiedBy>
  <cp:revision>256</cp:revision>
  <dcterms:created xsi:type="dcterms:W3CDTF">2008-02-04T20:15:27Z</dcterms:created>
  <dcterms:modified xsi:type="dcterms:W3CDTF">2008-04-13T00:32:01Z</dcterms:modified>
</cp:coreProperties>
</file>